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60" r:id="rId3"/>
    <p:sldId id="300" r:id="rId4"/>
    <p:sldId id="311" r:id="rId5"/>
    <p:sldId id="31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6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234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709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777427"/>
            <a:ext cx="9144000" cy="30805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95736" y="2600067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EDUM 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개인기술 발표</a:t>
            </a:r>
            <a:endParaRPr lang="ko-KR" altLang="en-US" sz="16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3688" y="294643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핵심 기술의 조사 및 실험</a:t>
            </a:r>
            <a:endParaRPr lang="ko-KR" altLang="en-US" sz="32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08304" y="3238818"/>
            <a:ext cx="1296144" cy="12961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41925" y="2918596"/>
            <a:ext cx="1296144" cy="12961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340779" y="384540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201500213 </a:t>
            </a:r>
            <a:r>
              <a:rPr lang="ko-KR" altLang="en-US" dirty="0" smtClean="0">
                <a:solidFill>
                  <a:schemeClr val="bg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권소연</a:t>
            </a:r>
            <a:endParaRPr lang="ko-KR" altLang="en-US" sz="1050" dirty="0">
              <a:solidFill>
                <a:schemeClr val="bg1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54750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 YOLO v2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와 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v3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비교 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동영상</a:t>
            </a:r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YOLO</a:t>
            </a:r>
            <a:r>
              <a:rPr lang="ko-KR" altLang="en-US" sz="20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실험 내용</a:t>
            </a:r>
            <a:endParaRPr lang="ko-KR" altLang="en-US" sz="2000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863163"/>
            <a:ext cx="876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V2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경우 동영상의 정상 속도로도 객체 인식 가능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단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없는 핸드폰을 인식하거나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배경의 유리창을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TV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로 인식하는 등의 오류 발생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12" y="2531611"/>
            <a:ext cx="8311045" cy="416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8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54750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 YOLO v2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와 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v3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비교 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동영상</a:t>
            </a:r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YOLO</a:t>
            </a:r>
            <a:r>
              <a:rPr lang="ko-KR" altLang="en-US" sz="20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실험 내용</a:t>
            </a:r>
            <a:endParaRPr lang="ko-KR" altLang="en-US" sz="2000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863163"/>
            <a:ext cx="8029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v3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경우 보다 높은 성능을 보이지만 동영상의 재생 속도가 현저히 떨어짐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4" y="2348880"/>
            <a:ext cx="8388424" cy="420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7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54750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3) YOLO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custom image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트레이닝 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Knife </a:t>
            </a:r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YOLO</a:t>
            </a:r>
            <a:r>
              <a:rPr lang="ko-KR" altLang="en-US" sz="20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실험 내용</a:t>
            </a:r>
            <a:endParaRPr lang="ko-KR" altLang="en-US" sz="2000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863163"/>
            <a:ext cx="840326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Bounding box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GUI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제공하는 도구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YOLO_MARK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통해 객체의 위치 지정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클래스의 인덱스와 좌표의 위치를 포함한 문서와 이미지들로 트레이닝 시도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9" y="3140968"/>
            <a:ext cx="2937923" cy="17514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64354" y="3132171"/>
            <a:ext cx="58961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1) 100x100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픽셀의 작은 이미지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300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2) 780x460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픽셀의 큰 이미지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두 번 모두 칼의 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개체 인식을 위해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트레이닝을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시도했으나 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메모리 부족으로 인한 중단</a:t>
            </a: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한 번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시도한 설정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weights 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파일로 동일한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이미지들을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  사용한 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트레이닝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실패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메모리 초기화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필요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95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54750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1)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속도와 성능 개선을 위한 객체 인식 방법</a:t>
            </a:r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향후 계획</a:t>
            </a:r>
            <a:endParaRPr lang="ko-KR" altLang="en-US" sz="2000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863163"/>
            <a:ext cx="85689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작은 사물에서의 인식 성능이 높은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Faster R-CNN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과 성능이 떨어져도 비교적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 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속도가 빠른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YOLOv2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함께 사용하여 객체 인식 및 트레이닝 실험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동영상에서 작은 객체들을 인식할 때의  지속성과 정확성 실험 및 분석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웹캠을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통한 실시간 객체 인식 시 영상 재생 속도 실험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3284984"/>
            <a:ext cx="885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지능형 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CCTV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와 객체인식 접목 가능 사례</a:t>
            </a:r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3533" y="3718679"/>
            <a:ext cx="81050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현재 공공기관에서 운영하는 방범용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CCTV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는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대 중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대가 </a:t>
            </a:r>
            <a:r>
              <a:rPr lang="ko-KR" altLang="en-US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저화질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저성능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야간 적외선 촬영 불가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CCTV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개인 매장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보안이 중요시 되는 공항 등에서는 고화질과 적외선 촬영 기능 지원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국내 공공기관에서 지능형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CCTV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와 인공지능을 활용하는 곳은 시범 운영 중인 곳이 대부분</a:t>
            </a: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08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411760" y="3356992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Light" pitchFamily="50" charset="-127"/>
                <a:ea typeface="나눔바른고딕OTF Light" pitchFamily="50" charset="-127"/>
              </a:rPr>
              <a:t>CONTENTS</a:t>
            </a:r>
            <a:endParaRPr lang="ko-KR" altLang="en-US" sz="24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727" y="1484784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latin typeface="HY헤드라인M" pitchFamily="18" charset="-127"/>
                <a:ea typeface="HY헤드라인M" pitchFamily="18" charset="-127"/>
              </a:rPr>
              <a:t>01    02    03  </a:t>
            </a:r>
            <a:endParaRPr lang="ko-KR" altLang="en-US" sz="5400" dirty="0"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545143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211960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940152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4139952" y="3356992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68144" y="3356992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1760" y="3501008"/>
            <a:ext cx="1368152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 </a:t>
            </a:r>
            <a:r>
              <a:rPr lang="ko-KR" altLang="en-US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기술 소개</a:t>
            </a:r>
            <a:endParaRPr lang="en-US" altLang="ko-KR" sz="1400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 </a:t>
            </a:r>
            <a:r>
              <a:rPr lang="ko-KR" altLang="en-US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성능 분석</a:t>
            </a:r>
            <a:endParaRPr lang="en-US" altLang="ko-KR" sz="1400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 </a:t>
            </a:r>
            <a:r>
              <a:rPr lang="ko-KR" altLang="en-US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상대적 장단점</a:t>
            </a:r>
            <a:endParaRPr lang="en-US" altLang="ko-KR" sz="1400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 </a:t>
            </a:r>
            <a:r>
              <a:rPr lang="ko-KR" altLang="en-US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향후 </a:t>
            </a:r>
            <a:r>
              <a:rPr lang="ko-KR" altLang="en-US" sz="1400" spc="-15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방향</a:t>
            </a:r>
          </a:p>
          <a:p>
            <a:endParaRPr lang="en-US" altLang="ko-KR" sz="1400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endParaRPr lang="en-US" altLang="ko-KR" sz="1400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endParaRPr lang="ko-KR" altLang="en-US" sz="1400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39952" y="3501008"/>
            <a:ext cx="1368152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  YOLOv2 </a:t>
            </a:r>
            <a:r>
              <a:rPr lang="ko-KR" altLang="en-US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와 </a:t>
            </a:r>
            <a:r>
              <a:rPr lang="en-US" altLang="ko-KR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v3</a:t>
            </a:r>
          </a:p>
          <a:p>
            <a:r>
              <a:rPr lang="en-US" altLang="ko-KR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 </a:t>
            </a:r>
            <a:r>
              <a:rPr lang="ko-KR" altLang="en-US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사진과 동영상</a:t>
            </a:r>
            <a:r>
              <a:rPr lang="en-US" altLang="ko-KR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</a:t>
            </a:r>
            <a:r>
              <a:rPr lang="ko-KR" altLang="en-US" sz="1400" spc="-15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웹캠</a:t>
            </a:r>
            <a:endParaRPr lang="en-US" altLang="ko-KR" sz="1400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 </a:t>
            </a:r>
            <a:r>
              <a:rPr lang="ko-KR" altLang="en-US" sz="1400" spc="-15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커스텀</a:t>
            </a:r>
            <a:r>
              <a:rPr lang="ko-KR" altLang="en-US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이미지 학습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68144" y="3501008"/>
            <a:ext cx="1368152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spc="-15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속도와 성능 개선을 위한 객체 인식 </a:t>
            </a:r>
            <a:r>
              <a:rPr lang="ko-KR" altLang="en-US" sz="14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방법</a:t>
            </a:r>
            <a:endParaRPr lang="en-US" altLang="ko-KR" sz="1400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171450" indent="-171450">
              <a:buFontTx/>
              <a:buChar char="-"/>
            </a:pPr>
            <a:endParaRPr lang="ko-KR" altLang="en-US" sz="1400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171450" indent="-171450">
              <a:buFontTx/>
              <a:buChar char="-"/>
            </a:pPr>
            <a:endParaRPr lang="ko-KR" altLang="en-US" sz="1400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39752" y="2597423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YOLO</a:t>
            </a:r>
            <a:endParaRPr lang="ko-KR" altLang="en-US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95936" y="2597423"/>
            <a:ext cx="165618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YOLO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</a:t>
            </a:r>
            <a:endParaRPr lang="en-US" altLang="ko-KR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algn="ctr"/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실험 내용</a:t>
            </a:r>
            <a:endParaRPr lang="ko-KR" altLang="en-US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80112" y="2597423"/>
            <a:ext cx="18722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향후 계획</a:t>
            </a:r>
            <a:endParaRPr lang="ko-KR" altLang="en-US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504289" y="5368888"/>
            <a:ext cx="1070975" cy="1070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0" y="5877272"/>
            <a:ext cx="9144000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91521" y="5368888"/>
            <a:ext cx="1070975" cy="1070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73781"/>
            <a:ext cx="7024886" cy="1995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54750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1)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기술 소개</a:t>
            </a:r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2132856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특징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-Bounding boxes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알고리즘의 사용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이미지를 한 번 보는 것만으로 객체의 종류와 위치를 추측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3630" y="5069111"/>
            <a:ext cx="83247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448x448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크기로 이미지 사이즈 재조정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이미지를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7x7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개로 나누고 중심점의 좌표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(x, y, w, h)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해당 </a:t>
            </a:r>
            <a:r>
              <a:rPr lang="ko-KR" altLang="en-US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그리드에서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출력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객체의 개수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좌표의 개수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그리드의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개수를 종합하여 제일 높은 확률의 인식될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 추측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7x7x(20+4)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개의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output </a:t>
            </a:r>
            <a:r>
              <a:rPr lang="ko-KR" altLang="en-US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텐서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YOLO – You Only Look Once</a:t>
            </a:r>
            <a:endParaRPr lang="ko-KR" altLang="en-US" sz="2000" spc="-150" dirty="0">
              <a:latin typeface="DejaVu Sans Mono" pitchFamily="49" charset="0"/>
              <a:ea typeface="함초롬바탕" pitchFamily="18" charset="-127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65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54750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2)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 인식 시스템 간 성능 분석을 위한 조사</a:t>
            </a:r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6408" y="4077072"/>
            <a:ext cx="85689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정확도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(Precision)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와 </a:t>
            </a:r>
            <a:r>
              <a:rPr lang="ko-KR" altLang="en-US" sz="16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재현율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(Recall)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False-Positive : 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실제 거짓이지만 양성으로 판단</a:t>
            </a:r>
            <a:endParaRPr lang="en-US" altLang="ko-KR" sz="16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False-Negative : 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실제 참이지만 음성으로 판단</a:t>
            </a:r>
            <a:endParaRPr lang="en-US" altLang="ko-KR" sz="16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Threshold: 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양성으로 판단할 때 기준이 되는 참일 확률</a:t>
            </a:r>
            <a:endParaRPr lang="en-US" altLang="ko-KR" sz="16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검출된 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Bounding box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와 실제 위치 간의 </a:t>
            </a:r>
            <a:r>
              <a:rPr lang="en-US" altLang="ko-KR" sz="16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IoU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(Intersection of Union) 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값이 일정 값 이상 인지를 판정하여 정확도와 </a:t>
            </a:r>
            <a:r>
              <a:rPr lang="ko-KR" altLang="en-US" sz="16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재현율에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적용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 </a:t>
            </a:r>
            <a:endParaRPr lang="en-US" altLang="ko-KR" sz="16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 인식 시스템에서 알고리즘들의 성능을 비교할 때 쓰는 지표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</a:t>
            </a:r>
            <a:r>
              <a:rPr lang="en-US" altLang="ko-KR" sz="16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mAP</a:t>
            </a:r>
            <a:endParaRPr lang="en-US" altLang="ko-KR" sz="16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각 객체의 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AP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는 정확도 값의 평균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en-US" altLang="ko-KR" sz="16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mAP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는 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AP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들의 평균</a:t>
            </a:r>
            <a:endParaRPr lang="en-US" altLang="ko-KR" sz="16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YOLO – You Only Look Once</a:t>
            </a:r>
            <a:endParaRPr lang="ko-KR" altLang="en-US" sz="2000" spc="-150" dirty="0">
              <a:latin typeface="DejaVu Sans Mono" pitchFamily="49" charset="0"/>
              <a:ea typeface="함초롬바탕" pitchFamily="18" charset="-127"/>
              <a:cs typeface="DejaVu Sans Mono" pitchFamily="49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35" y="2060848"/>
            <a:ext cx="3466576" cy="1829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35996" y="2060848"/>
                <a:ext cx="2361544" cy="641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𝑃𝑟𝑒𝑐𝑖𝑠𝑖𝑜𝑛</m:t>
                      </m:r>
                      <m:r>
                        <a:rPr lang="en-US" altLang="ko-KR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</a:rPr>
                            <m:t>𝑡𝑝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𝑡𝑝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𝑓𝑝</m:t>
                          </m:r>
                        </m:den>
                      </m:f>
                    </m:oMath>
                  </m:oMathPara>
                </a14:m>
                <a:endParaRPr lang="en-US" altLang="ko-KR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996" y="2060848"/>
                <a:ext cx="2361544" cy="64126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832330" y="2975434"/>
                <a:ext cx="1976503" cy="641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𝑅𝑒𝑐𝑎𝑙𝑙</m:t>
                      </m:r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</a:rPr>
                            <m:t>𝑡𝑝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𝑡𝑝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𝑓𝑛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0" y="2975434"/>
                <a:ext cx="1976503" cy="64126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890020"/>
            <a:ext cx="1451676" cy="1158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4287011" y="5373216"/>
            <a:ext cx="266429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6012160" y="4725145"/>
            <a:ext cx="443561" cy="382978"/>
          </a:xfrm>
          <a:prstGeom prst="straightConnector1">
            <a:avLst/>
          </a:prstGeom>
          <a:ln w="63500">
            <a:solidFill>
              <a:srgbClr val="E7637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64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54750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2)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 인식 시스템 간 성능 분석</a:t>
            </a:r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988840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Faster YOLO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경우 초당 프레임이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155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로 속도는 높지만 정확도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en-US" altLang="ko-KR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mAP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52.7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에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불과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Faster R-CNN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경우 초당 프레임은 매우 낮지만 정확도는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73.2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로 성능 우수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YOLO – You Only Look Once</a:t>
            </a:r>
            <a:endParaRPr lang="ko-KR" altLang="en-US" sz="2000" spc="-150" dirty="0">
              <a:latin typeface="DejaVu Sans Mono" pitchFamily="49" charset="0"/>
              <a:ea typeface="함초롬바탕" pitchFamily="18" charset="-127"/>
              <a:cs typeface="DejaVu Sans Mono" pitchFamily="49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68" y="3056186"/>
            <a:ext cx="583882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358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54750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2) 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상대적 장단점</a:t>
            </a:r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060848"/>
            <a:ext cx="842493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장점 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속도와 맥락 이해</a:t>
            </a:r>
            <a:endParaRPr lang="en-US" altLang="ko-KR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742950" lvl="1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간단한 처리 과정으로 빠른 속도 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기존의 알고리즘들은 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bounding box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먼저 찾고 각 박스에 대해 분류를 하는 다단계 과정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반면 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YOLO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는 모든 객체에 대한 박스들을 동시 예측</a:t>
            </a:r>
            <a:endParaRPr lang="en-US" altLang="ko-KR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742950" lvl="1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이미지 전체를 한 번에 바라보는 방식으로 객체에 대한 맥락적 이해도가 높음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  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배경을 잘못된 객체로 인식하는 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background error(False-Positive)</a:t>
            </a:r>
            <a:r>
              <a:rPr lang="ko-KR" altLang="en-US" spc="-15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 낮음</a:t>
            </a:r>
            <a:endParaRPr lang="en-US" altLang="ko-KR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742950" lvl="1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객체에 대해 좀 더 일반화된 특징을 학습</a:t>
            </a:r>
            <a:r>
              <a:rPr lang="en-US" altLang="ko-KR" spc="-15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예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자연의 이미지로 학습한 후 예술 작품에 인식률을 테스트 했을 때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다른 인식 시스템에 비해 높은 성능</a:t>
            </a:r>
            <a:endParaRPr lang="en-US" altLang="ko-KR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altLang="ko-KR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단점 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작은 물체 인식 어려움 등의 </a:t>
            </a:r>
            <a:r>
              <a:rPr lang="ko-KR" altLang="en-US" spc="-15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성능면</a:t>
            </a:r>
            <a:endParaRPr lang="en-US" altLang="ko-KR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742950" lvl="1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개의 </a:t>
            </a:r>
            <a:r>
              <a:rPr lang="ko-KR" altLang="en-US" spc="-15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그리드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셀은 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개의 </a:t>
            </a:r>
            <a:r>
              <a:rPr lang="ko-KR" altLang="en-US" spc="-15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바운딩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박스만을 포함한다는 가정 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새 떼처럼 여러 물체가 동시에 </a:t>
            </a:r>
            <a:r>
              <a:rPr lang="ko-KR" altLang="en-US" spc="-15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그리드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셀을 공유할 경우 각 객체의 인식 불가능</a:t>
            </a:r>
            <a:endParaRPr lang="en-US" altLang="ko-KR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742950" lvl="1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큰 물체에서 틀리는 경우 더 높은 페널티</a:t>
            </a:r>
            <a:r>
              <a:rPr lang="en-US" altLang="ko-KR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작은 물체에 불리</a:t>
            </a:r>
            <a:endParaRPr lang="en-US" altLang="ko-KR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altLang="ko-KR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YOLO – You Only Look Once</a:t>
            </a:r>
            <a:endParaRPr lang="ko-KR" altLang="en-US" sz="2000" spc="-150" dirty="0">
              <a:latin typeface="DejaVu Sans Mono" pitchFamily="49" charset="0"/>
              <a:ea typeface="함초롬바탕" pitchFamily="18" charset="-127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87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54750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3) 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향후 방향</a:t>
            </a:r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YOLO – You Only Look Once</a:t>
            </a:r>
            <a:endParaRPr lang="ko-KR" altLang="en-US" sz="2000" spc="-150" dirty="0">
              <a:latin typeface="DejaVu Sans Mono" pitchFamily="49" charset="0"/>
              <a:ea typeface="함초롬바탕" pitchFamily="18" charset="-127"/>
              <a:cs typeface="DejaVu Sans Mono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2132856"/>
            <a:ext cx="856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실시간 영상의 빠른 객체 인식도 중요하지만 작은 물체의 정확한 인식이 필요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성능이 보다 높은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Faster R-CNN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과 속도가 보다 빠른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YOLO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같이 동작할 경우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YOLO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Faster R-CNN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을 보완하는 효과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표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YOLO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단독으로 실행했을 때보다 인식률이 높음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88538"/>
            <a:ext cx="8418496" cy="3253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156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547500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1) YOLO v2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와 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v3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비교 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컬러 이미지</a:t>
            </a:r>
            <a:endParaRPr lang="en-US" altLang="ko-KR" b="1" spc="-15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YOLO</a:t>
            </a:r>
            <a:r>
              <a:rPr lang="ko-KR" altLang="en-US" sz="20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실험 내용</a:t>
            </a:r>
            <a:endParaRPr lang="ko-KR" altLang="en-US" sz="2000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6" r="14941"/>
          <a:stretch/>
        </p:blipFill>
        <p:spPr>
          <a:xfrm>
            <a:off x="101368" y="3284984"/>
            <a:ext cx="4552831" cy="30963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3" r="15968"/>
          <a:stretch/>
        </p:blipFill>
        <p:spPr>
          <a:xfrm>
            <a:off x="4693828" y="3284984"/>
            <a:ext cx="4326466" cy="30963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528" y="1863163"/>
            <a:ext cx="8430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v2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와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v3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비교 자료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기사에 첨부된 실제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CCTV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한 장면을 테스트한 결과로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</a:t>
            </a:r>
          </a:p>
          <a:p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  왼쪽은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v2,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오른쪽은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v3.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v2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경우 배경을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bottle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로 잘못 인식하는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False-Positive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발생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v3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는 보다 정확한 인식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05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54750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 YOLO v2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와 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v3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비교 </a:t>
            </a:r>
            <a:r>
              <a:rPr lang="en-US" altLang="ko-KR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b="1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적외선 촬영 이미지</a:t>
            </a:r>
            <a:endParaRPr lang="en-US" altLang="ko-KR" b="1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434" y="836712"/>
            <a:ext cx="425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YOLO</a:t>
            </a:r>
            <a:r>
              <a:rPr lang="ko-KR" altLang="en-US" sz="2000" spc="-15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실험 내용</a:t>
            </a:r>
            <a:endParaRPr lang="ko-KR" altLang="en-US" sz="2000" spc="-15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863163"/>
            <a:ext cx="56300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왼쪽은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v3, 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오른쪽은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v2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v2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경우 의자를 변기로 잘못 인식하는 오류 발생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야간 적외선 촬영이 가능한 </a:t>
            </a:r>
            <a:r>
              <a:rPr lang="en-US" altLang="ko-KR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CCTV</a:t>
            </a:r>
            <a:r>
              <a:rPr lang="ko-KR" altLang="en-US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객체 인식 가능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063492"/>
            <a:ext cx="6968774" cy="364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8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880</Words>
  <Application>Microsoft Office PowerPoint</Application>
  <PresentationFormat>화면 슬라이드 쇼(4:3)</PresentationFormat>
  <Paragraphs>151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굴림</vt:lpstr>
      <vt:lpstr>Arial</vt:lpstr>
      <vt:lpstr>Cambria Math</vt:lpstr>
      <vt:lpstr>Wingdings</vt:lpstr>
      <vt:lpstr>함초롬바탕</vt:lpstr>
      <vt:lpstr>HY헤드라인M</vt:lpstr>
      <vt:lpstr>DejaVu Sans Mono</vt:lpstr>
      <vt:lpstr>나눔바른고딕OTF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user</cp:lastModifiedBy>
  <cp:revision>94</cp:revision>
  <dcterms:created xsi:type="dcterms:W3CDTF">2016-11-03T20:47:04Z</dcterms:created>
  <dcterms:modified xsi:type="dcterms:W3CDTF">2018-10-11T00:43:10Z</dcterms:modified>
</cp:coreProperties>
</file>